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sldIdLst>
    <p:sldId id="256" r:id="rId2"/>
    <p:sldId id="257" r:id="rId3"/>
    <p:sldId id="260" r:id="rId4"/>
    <p:sldId id="273" r:id="rId5"/>
    <p:sldId id="274" r:id="rId6"/>
    <p:sldId id="261" r:id="rId7"/>
    <p:sldId id="258" r:id="rId8"/>
    <p:sldId id="271" r:id="rId9"/>
    <p:sldId id="268" r:id="rId10"/>
    <p:sldId id="262" r:id="rId11"/>
    <p:sldId id="259" r:id="rId12"/>
    <p:sldId id="264" r:id="rId13"/>
    <p:sldId id="263" r:id="rId14"/>
    <p:sldId id="272" r:id="rId15"/>
    <p:sldId id="270" r:id="rId16"/>
    <p:sldId id="275" r:id="rId17"/>
    <p:sldId id="269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E5B1"/>
    <a:srgbClr val="A6B727"/>
    <a:srgbClr val="A6B8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5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PT"/>
              <a:t>Faça clique para editar o estilo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9/22/2021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9/22/2021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9A4p2V4D4E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aldeia@yahoo.com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susanasub@gmail.com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09980" y="476519"/>
            <a:ext cx="9966960" cy="3361385"/>
          </a:xfrm>
        </p:spPr>
        <p:txBody>
          <a:bodyPr>
            <a:normAutofit/>
          </a:bodyPr>
          <a:lstStyle/>
          <a:p>
            <a:r>
              <a:rPr lang="pt-PT" sz="15000" cap="none" dirty="0"/>
              <a:t>A</a:t>
            </a:r>
            <a:r>
              <a:rPr lang="pt-PT" sz="9600" cap="none" dirty="0"/>
              <a:t>ldei</a:t>
            </a:r>
            <a:r>
              <a:rPr lang="pt-PT" sz="15000" cap="none" dirty="0"/>
              <a:t>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09980" y="3837904"/>
            <a:ext cx="9966960" cy="1918952"/>
          </a:xfrm>
        </p:spPr>
        <p:txBody>
          <a:bodyPr>
            <a:normAutofit/>
          </a:bodyPr>
          <a:lstStyle/>
          <a:p>
            <a:r>
              <a:rPr lang="pt-PT" sz="1800" b="1" dirty="0"/>
              <a:t>FAJÃ DAS ÉGUAS – SERRA D’ÁGUA – MADEIRA ISLAND</a:t>
            </a:r>
            <a:endParaRPr lang="pt-PT" sz="2000" b="1" dirty="0"/>
          </a:p>
          <a:p>
            <a:r>
              <a:rPr lang="pt-PT" sz="4400" dirty="0" err="1"/>
              <a:t>Sustainability</a:t>
            </a:r>
            <a:r>
              <a:rPr lang="pt-PT" sz="4400" dirty="0"/>
              <a:t>, </a:t>
            </a:r>
            <a:r>
              <a:rPr lang="pt-PT" sz="4400" dirty="0" err="1"/>
              <a:t>Preservation</a:t>
            </a:r>
            <a:r>
              <a:rPr lang="pt-PT" sz="4400" dirty="0"/>
              <a:t>, </a:t>
            </a:r>
            <a:r>
              <a:rPr lang="pt-PT" sz="4400" dirty="0" err="1"/>
              <a:t>Identity</a:t>
            </a:r>
            <a:endParaRPr lang="pt-PT" sz="4400" dirty="0"/>
          </a:p>
        </p:txBody>
      </p:sp>
    </p:spTree>
    <p:extLst>
      <p:ext uri="{BB962C8B-B14F-4D97-AF65-F5344CB8AC3E}">
        <p14:creationId xmlns:p14="http://schemas.microsoft.com/office/powerpoint/2010/main" val="368904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e Conteúdo 2"/>
          <p:cNvSpPr>
            <a:spLocks noGrp="1"/>
          </p:cNvSpPr>
          <p:nvPr>
            <p:ph idx="1"/>
          </p:nvPr>
        </p:nvSpPr>
        <p:spPr>
          <a:xfrm>
            <a:off x="228566" y="237457"/>
            <a:ext cx="3788392" cy="818611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pt-PT" sz="3000" b="1" dirty="0"/>
              <a:t>FOREST</a:t>
            </a:r>
            <a:r>
              <a:rPr lang="pt-PT" sz="3200" b="1" dirty="0"/>
              <a:t> P</a:t>
            </a:r>
            <a:r>
              <a:rPr lang="pt-PT" sz="2400" b="1" dirty="0"/>
              <a:t>ROJECT</a:t>
            </a:r>
            <a:endParaRPr lang="pt-PT" dirty="0"/>
          </a:p>
          <a:p>
            <a:endParaRPr lang="pt-PT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66" y="1056068"/>
            <a:ext cx="3815400" cy="557237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4" y="1056068"/>
            <a:ext cx="3902299" cy="5572374"/>
          </a:xfrm>
          <a:prstGeom prst="rect">
            <a:avLst/>
          </a:prstGeom>
          <a:ln>
            <a:noFill/>
          </a:ln>
        </p:spPr>
      </p:pic>
      <p:sp>
        <p:nvSpPr>
          <p:cNvPr id="7" name="Marcador de Posição de Conteúdo 2"/>
          <p:cNvSpPr txBox="1">
            <a:spLocks/>
          </p:cNvSpPr>
          <p:nvPr/>
        </p:nvSpPr>
        <p:spPr>
          <a:xfrm>
            <a:off x="4016958" y="237457"/>
            <a:ext cx="4047449" cy="81861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pt-PT" sz="3000" b="1" dirty="0"/>
              <a:t>TOURISTIC</a:t>
            </a:r>
            <a:r>
              <a:rPr lang="pt-PT" sz="3200" b="1" dirty="0"/>
              <a:t> P</a:t>
            </a:r>
            <a:r>
              <a:rPr lang="pt-PT" sz="2400" b="1" dirty="0"/>
              <a:t>ROJECT</a:t>
            </a:r>
            <a:endParaRPr lang="pt-PT" sz="2400" dirty="0"/>
          </a:p>
          <a:p>
            <a:pPr marL="45720" indent="0" algn="ctr">
              <a:buNone/>
            </a:pPr>
            <a:endParaRPr lang="pt-PT" sz="3200" dirty="0"/>
          </a:p>
          <a:p>
            <a:pPr marL="45720" indent="0">
              <a:buFont typeface="Corbel" pitchFamily="34" charset="0"/>
              <a:buNone/>
            </a:pPr>
            <a:endParaRPr lang="pt-PT" dirty="0"/>
          </a:p>
          <a:p>
            <a:endParaRPr lang="pt-PT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771" y="1056068"/>
            <a:ext cx="3787749" cy="5572374"/>
          </a:xfrm>
          <a:prstGeom prst="rect">
            <a:avLst/>
          </a:prstGeom>
          <a:ln>
            <a:noFill/>
          </a:ln>
        </p:spPr>
      </p:pic>
      <p:sp>
        <p:nvSpPr>
          <p:cNvPr id="14" name="Marcador de Posição do Texto 2"/>
          <p:cNvSpPr txBox="1">
            <a:spLocks/>
          </p:cNvSpPr>
          <p:nvPr/>
        </p:nvSpPr>
        <p:spPr>
          <a:xfrm>
            <a:off x="2742735" y="6211624"/>
            <a:ext cx="1300301" cy="41667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endParaRPr lang="pt-PT" sz="2400" b="1" dirty="0"/>
          </a:p>
        </p:txBody>
      </p:sp>
      <p:sp>
        <p:nvSpPr>
          <p:cNvPr id="2" name="Retângulo 1"/>
          <p:cNvSpPr/>
          <p:nvPr/>
        </p:nvSpPr>
        <p:spPr>
          <a:xfrm>
            <a:off x="4016959" y="1056068"/>
            <a:ext cx="155796" cy="557237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45720" indent="0" algn="ctr">
              <a:buNone/>
            </a:pPr>
            <a:endParaRPr lang="pt-PT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4408" y="1056068"/>
            <a:ext cx="158510" cy="5572227"/>
          </a:xfrm>
          <a:prstGeom prst="rect">
            <a:avLst/>
          </a:prstGeom>
          <a:ln>
            <a:noFill/>
          </a:ln>
        </p:spPr>
      </p:pic>
      <p:sp>
        <p:nvSpPr>
          <p:cNvPr id="11" name="Marcador de Posição de Conteúdo 2"/>
          <p:cNvSpPr txBox="1">
            <a:spLocks/>
          </p:cNvSpPr>
          <p:nvPr/>
        </p:nvSpPr>
        <p:spPr>
          <a:xfrm>
            <a:off x="8037400" y="237457"/>
            <a:ext cx="3937211" cy="818611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 lnSpcReduction="2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Corbel" pitchFamily="34" charset="0"/>
              <a:buNone/>
            </a:pPr>
            <a:r>
              <a:rPr lang="pt-PT" sz="3000" b="1" dirty="0"/>
              <a:t>AGRICULTURAL</a:t>
            </a:r>
            <a:r>
              <a:rPr lang="pt-PT" sz="3200" b="1" dirty="0"/>
              <a:t> P</a:t>
            </a:r>
            <a:r>
              <a:rPr lang="pt-PT" sz="2400" b="1" dirty="0"/>
              <a:t>ROJECT</a:t>
            </a:r>
            <a:endParaRPr lang="pt-PT" dirty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511244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shade val="100000"/>
                <a:satMod val="105000"/>
                <a:alpha val="57000"/>
              </a:schemeClr>
            </a:gs>
            <a:gs pos="0">
              <a:schemeClr val="accent1">
                <a:shade val="80000"/>
                <a:satMod val="12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2" y="257577"/>
            <a:ext cx="11705690" cy="6336405"/>
          </a:xfrm>
          <a:prstGeom prst="rect">
            <a:avLst/>
          </a:prstGeom>
        </p:spPr>
      </p:pic>
      <p:sp>
        <p:nvSpPr>
          <p:cNvPr id="6" name="Marcador de Posição de Conteúdo 2"/>
          <p:cNvSpPr txBox="1">
            <a:spLocks/>
          </p:cNvSpPr>
          <p:nvPr/>
        </p:nvSpPr>
        <p:spPr>
          <a:xfrm>
            <a:off x="255252" y="1120461"/>
            <a:ext cx="5393379" cy="3348508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shade val="80000"/>
                  <a:satMod val="12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pt-PT" sz="3200" b="1" dirty="0"/>
              <a:t>1. FOREST </a:t>
            </a:r>
            <a:r>
              <a:rPr lang="pt-PT" sz="3600" b="1" dirty="0"/>
              <a:t>P</a:t>
            </a:r>
            <a:r>
              <a:rPr lang="pt-PT" sz="3200" b="1" dirty="0"/>
              <a:t>ROJECT  </a:t>
            </a:r>
          </a:p>
          <a:p>
            <a:r>
              <a:rPr lang="en-US" sz="2600" dirty="0"/>
              <a:t>Reforestation / restore ecosystem</a:t>
            </a:r>
          </a:p>
          <a:p>
            <a:pPr marL="274320" lvl="1" indent="0">
              <a:buNone/>
            </a:pPr>
            <a:r>
              <a:rPr lang="en-US" sz="2600" dirty="0"/>
              <a:t>Eradicate invasive species</a:t>
            </a:r>
          </a:p>
          <a:p>
            <a:pPr marL="274320" lvl="1" indent="0">
              <a:buNone/>
            </a:pPr>
            <a:r>
              <a:rPr lang="en-US" sz="2600" dirty="0"/>
              <a:t>Prevent wild fires</a:t>
            </a:r>
          </a:p>
          <a:p>
            <a:pPr marL="274320" lvl="1" indent="0">
              <a:buNone/>
            </a:pPr>
            <a:r>
              <a:rPr lang="en-US" sz="2600" dirty="0"/>
              <a:t>“ Destination for endemics and native plants”</a:t>
            </a:r>
          </a:p>
          <a:p>
            <a:pPr marL="274320" lvl="1" indent="0">
              <a:buNone/>
            </a:pPr>
            <a:r>
              <a:rPr lang="en-US" sz="2600" dirty="0"/>
              <a:t>Footpath</a:t>
            </a:r>
          </a:p>
          <a:p>
            <a:pPr marL="274320" lvl="1" indent="0">
              <a:buNone/>
            </a:pPr>
            <a:r>
              <a:rPr lang="en-US" sz="2600" dirty="0"/>
              <a:t>Recreation area</a:t>
            </a:r>
          </a:p>
          <a:p>
            <a:pPr marL="45720" indent="0">
              <a:buFont typeface="Corbel" pitchFamily="34" charset="0"/>
              <a:buNone/>
            </a:pPr>
            <a:endParaRPr lang="en-US" sz="2800" dirty="0"/>
          </a:p>
          <a:p>
            <a:endParaRPr lang="pt-PT" sz="2800" dirty="0"/>
          </a:p>
          <a:p>
            <a:pPr marL="45720" indent="0">
              <a:buFont typeface="Corbel" pitchFamily="34" charset="0"/>
              <a:buNone/>
            </a:pPr>
            <a:endParaRPr lang="pt-PT" dirty="0"/>
          </a:p>
          <a:p>
            <a:pPr marL="45720" indent="0">
              <a:buFont typeface="Corbel" pitchFamily="34" charset="0"/>
              <a:buNone/>
            </a:pPr>
            <a:endParaRPr lang="pt-PT" dirty="0"/>
          </a:p>
          <a:p>
            <a:endParaRPr lang="pt-PT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708337" y="233164"/>
            <a:ext cx="9676469" cy="1103290"/>
          </a:xfrm>
        </p:spPr>
        <p:txBody>
          <a:bodyPr>
            <a:normAutofit/>
          </a:bodyPr>
          <a:lstStyle/>
          <a:p>
            <a:r>
              <a:rPr lang="pt-PT" sz="6000" b="1" dirty="0"/>
              <a:t>A</a:t>
            </a:r>
            <a:r>
              <a:rPr lang="pt-PT" sz="5400" b="1" dirty="0"/>
              <a:t>ldei</a:t>
            </a:r>
            <a:r>
              <a:rPr lang="pt-PT" sz="6000" b="1" dirty="0"/>
              <a:t>A</a:t>
            </a:r>
            <a:endParaRPr lang="pt-PT" sz="6000" dirty="0"/>
          </a:p>
        </p:txBody>
      </p:sp>
      <p:sp>
        <p:nvSpPr>
          <p:cNvPr id="5" name="Marcador de Posição do Texto 2"/>
          <p:cNvSpPr txBox="1">
            <a:spLocks/>
          </p:cNvSpPr>
          <p:nvPr/>
        </p:nvSpPr>
        <p:spPr>
          <a:xfrm>
            <a:off x="10176386" y="5923911"/>
            <a:ext cx="1784555" cy="682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endParaRPr lang="pt-PT" sz="4000" b="1" dirty="0"/>
          </a:p>
        </p:txBody>
      </p:sp>
    </p:spTree>
    <p:extLst>
      <p:ext uri="{BB962C8B-B14F-4D97-AF65-F5344CB8AC3E}">
        <p14:creationId xmlns:p14="http://schemas.microsoft.com/office/powerpoint/2010/main" val="2111506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47" y="248449"/>
            <a:ext cx="11713547" cy="6375433"/>
          </a:xfrm>
          <a:prstGeom prst="rect">
            <a:avLst/>
          </a:prstGeom>
        </p:spPr>
      </p:pic>
      <p:sp>
        <p:nvSpPr>
          <p:cNvPr id="9" name="Marcador de Posição de Conteúdo 2"/>
          <p:cNvSpPr>
            <a:spLocks noGrp="1"/>
          </p:cNvSpPr>
          <p:nvPr>
            <p:ph idx="1"/>
          </p:nvPr>
        </p:nvSpPr>
        <p:spPr>
          <a:xfrm>
            <a:off x="238047" y="1159098"/>
            <a:ext cx="5661308" cy="5300696"/>
          </a:xfrm>
          <a:gradFill flip="none" rotWithShape="1">
            <a:gsLst>
              <a:gs pos="100000">
                <a:schemeClr val="accent1">
                  <a:shade val="100000"/>
                  <a:satMod val="105000"/>
                  <a:alpha val="57000"/>
                </a:schemeClr>
              </a:gs>
              <a:gs pos="100000">
                <a:schemeClr val="accent1">
                  <a:shade val="80000"/>
                  <a:satMod val="120000"/>
                </a:schemeClr>
              </a:gs>
            </a:gsLst>
            <a:lin ang="2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pt-PT" sz="2800" b="1" dirty="0"/>
              <a:t>2. </a:t>
            </a:r>
            <a:r>
              <a:rPr lang="pt-PT" sz="3200" b="1" dirty="0"/>
              <a:t>TOURISTIC P</a:t>
            </a:r>
            <a:r>
              <a:rPr lang="pt-PT" sz="2800" b="1" dirty="0"/>
              <a:t>ROJECT</a:t>
            </a:r>
          </a:p>
          <a:p>
            <a:pPr lvl="1"/>
            <a:r>
              <a:rPr lang="pt-PT" sz="3000" dirty="0"/>
              <a:t>2.1 </a:t>
            </a:r>
            <a:r>
              <a:rPr lang="pt-PT" sz="3000" b="1" dirty="0"/>
              <a:t>Rebuild ruins</a:t>
            </a:r>
            <a:r>
              <a:rPr lang="pt-PT" sz="3000" dirty="0"/>
              <a:t>: </a:t>
            </a:r>
            <a:r>
              <a:rPr lang="pt-PT" sz="2800" dirty="0"/>
              <a:t>Village tourism ( 5 units)</a:t>
            </a:r>
          </a:p>
          <a:p>
            <a:pPr marL="45720" indent="0">
              <a:buNone/>
            </a:pPr>
            <a:r>
              <a:rPr lang="pt-PT" sz="2800" dirty="0"/>
              <a:t>      </a:t>
            </a:r>
            <a:r>
              <a:rPr lang="pt-PT" sz="3000" dirty="0"/>
              <a:t>2.2 </a:t>
            </a:r>
            <a:r>
              <a:rPr lang="pt-PT" sz="3000" b="1" dirty="0" err="1"/>
              <a:t>The</a:t>
            </a:r>
            <a:r>
              <a:rPr lang="pt-PT" sz="3000" b="1" dirty="0"/>
              <a:t> </a:t>
            </a:r>
            <a:r>
              <a:rPr lang="pt-PT" sz="3000" b="1" dirty="0" err="1"/>
              <a:t>farming</a:t>
            </a:r>
            <a:r>
              <a:rPr lang="pt-PT" sz="3000" b="1" dirty="0"/>
              <a:t> </a:t>
            </a:r>
            <a:r>
              <a:rPr lang="pt-PT" sz="3000" b="1" dirty="0" err="1"/>
              <a:t>house</a:t>
            </a:r>
            <a:r>
              <a:rPr lang="pt-PT" sz="3000" b="1" dirty="0"/>
              <a:t>:</a:t>
            </a:r>
          </a:p>
          <a:p>
            <a:pPr marL="45720" indent="0">
              <a:buNone/>
            </a:pPr>
            <a:r>
              <a:rPr lang="pt-PT" sz="2800" dirty="0"/>
              <a:t>		</a:t>
            </a:r>
            <a:r>
              <a:rPr lang="pt-PT" sz="2600" dirty="0" err="1"/>
              <a:t>Endemic</a:t>
            </a:r>
            <a:r>
              <a:rPr lang="pt-PT" sz="2600" dirty="0"/>
              <a:t> </a:t>
            </a:r>
            <a:r>
              <a:rPr lang="pt-PT" sz="2600" dirty="0" err="1"/>
              <a:t>plants</a:t>
            </a:r>
            <a:r>
              <a:rPr lang="pt-PT" sz="2600" dirty="0"/>
              <a:t> </a:t>
            </a:r>
            <a:r>
              <a:rPr lang="pt-PT" sz="2600" dirty="0" err="1"/>
              <a:t>nursery</a:t>
            </a:r>
            <a:endParaRPr lang="pt-PT" sz="2600" dirty="0"/>
          </a:p>
          <a:p>
            <a:pPr marL="45720" indent="0">
              <a:buNone/>
            </a:pPr>
            <a:r>
              <a:rPr lang="pt-PT" sz="2600" dirty="0"/>
              <a:t>		</a:t>
            </a:r>
            <a:r>
              <a:rPr lang="pt-PT" sz="2600" dirty="0" err="1"/>
              <a:t>Library</a:t>
            </a:r>
            <a:endParaRPr lang="pt-PT" sz="2600" dirty="0"/>
          </a:p>
          <a:p>
            <a:pPr marL="45720" indent="0">
              <a:buNone/>
            </a:pPr>
            <a:r>
              <a:rPr lang="pt-PT" sz="2600" dirty="0"/>
              <a:t>		Workshop </a:t>
            </a:r>
            <a:r>
              <a:rPr lang="pt-PT" sz="2600" dirty="0" err="1"/>
              <a:t>center</a:t>
            </a:r>
            <a:r>
              <a:rPr lang="pt-PT" sz="2600" dirty="0"/>
              <a:t> </a:t>
            </a:r>
          </a:p>
          <a:p>
            <a:pPr marL="45720" indent="0">
              <a:buNone/>
            </a:pPr>
            <a:r>
              <a:rPr lang="pt-PT" sz="2600" dirty="0"/>
              <a:t>  		Holistic activities </a:t>
            </a:r>
          </a:p>
          <a:p>
            <a:pPr marL="45720" indent="0">
              <a:buNone/>
            </a:pPr>
            <a:r>
              <a:rPr lang="pt-PT" sz="2600" dirty="0"/>
              <a:t>		</a:t>
            </a:r>
            <a:r>
              <a:rPr lang="pt-PT" sz="2600" dirty="0" err="1"/>
              <a:t>Cooporation</a:t>
            </a:r>
            <a:r>
              <a:rPr lang="pt-PT" sz="2600" dirty="0"/>
              <a:t> </a:t>
            </a:r>
            <a:r>
              <a:rPr lang="pt-PT" sz="2600" dirty="0" err="1"/>
              <a:t>with</a:t>
            </a:r>
            <a:r>
              <a:rPr lang="pt-PT" sz="2600" dirty="0"/>
              <a:t> </a:t>
            </a:r>
            <a:r>
              <a:rPr lang="pt-PT" sz="2600" dirty="0" err="1"/>
              <a:t>preservation</a:t>
            </a:r>
            <a:r>
              <a:rPr lang="pt-PT" sz="2600" dirty="0"/>
              <a:t> </a:t>
            </a:r>
            <a:r>
              <a:rPr lang="pt-PT" sz="2600" dirty="0" err="1"/>
              <a:t>and</a:t>
            </a:r>
            <a:r>
              <a:rPr lang="pt-PT" sz="2600" dirty="0"/>
              <a:t> </a:t>
            </a:r>
            <a:r>
              <a:rPr lang="pt-PT" sz="2600" dirty="0" err="1"/>
              <a:t>scientific</a:t>
            </a:r>
            <a:r>
              <a:rPr lang="pt-PT" sz="2600" dirty="0"/>
              <a:t> </a:t>
            </a:r>
            <a:r>
              <a:rPr lang="pt-PT" sz="2600" dirty="0" err="1"/>
              <a:t>projects</a:t>
            </a:r>
            <a:endParaRPr lang="pt-PT" sz="2600" dirty="0"/>
          </a:p>
          <a:p>
            <a:pPr marL="45720" indent="0">
              <a:buNone/>
            </a:pPr>
            <a:r>
              <a:rPr lang="pt-PT" sz="2600" dirty="0"/>
              <a:t>		Other partnerships</a:t>
            </a:r>
            <a:endParaRPr lang="pt-PT" sz="2800" dirty="0"/>
          </a:p>
          <a:p>
            <a:pPr marL="45720" indent="0">
              <a:buNone/>
            </a:pPr>
            <a:endParaRPr lang="pt-PT" dirty="0"/>
          </a:p>
          <a:p>
            <a:endParaRPr lang="pt-PT" dirty="0"/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509287" y="233164"/>
            <a:ext cx="9875520" cy="1103290"/>
          </a:xfrm>
        </p:spPr>
        <p:txBody>
          <a:bodyPr>
            <a:normAutofit/>
          </a:bodyPr>
          <a:lstStyle/>
          <a:p>
            <a:r>
              <a:rPr lang="pt-PT" sz="6000" b="1" dirty="0"/>
              <a:t> A</a:t>
            </a:r>
            <a:r>
              <a:rPr lang="pt-PT" sz="5400" b="1" dirty="0"/>
              <a:t>ldei</a:t>
            </a:r>
            <a:r>
              <a:rPr lang="pt-PT" sz="6000" b="1" dirty="0"/>
              <a:t>A</a:t>
            </a:r>
            <a:endParaRPr lang="pt-PT" sz="6000" dirty="0"/>
          </a:p>
        </p:txBody>
      </p:sp>
      <p:sp>
        <p:nvSpPr>
          <p:cNvPr id="5" name="Marcador de Posição do Texto 2"/>
          <p:cNvSpPr txBox="1">
            <a:spLocks/>
          </p:cNvSpPr>
          <p:nvPr/>
        </p:nvSpPr>
        <p:spPr>
          <a:xfrm>
            <a:off x="10167039" y="230464"/>
            <a:ext cx="1784555" cy="682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endParaRPr lang="pt-PT" sz="4000" b="1" dirty="0"/>
          </a:p>
        </p:txBody>
      </p:sp>
    </p:spTree>
    <p:extLst>
      <p:ext uri="{BB962C8B-B14F-4D97-AF65-F5344CB8AC3E}">
        <p14:creationId xmlns:p14="http://schemas.microsoft.com/office/powerpoint/2010/main" val="1841030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87" y="257578"/>
            <a:ext cx="11703366" cy="6345106"/>
          </a:xfrm>
          <a:prstGeom prst="rect">
            <a:avLst/>
          </a:prstGeom>
        </p:spPr>
      </p:pic>
      <p:sp>
        <p:nvSpPr>
          <p:cNvPr id="6" name="Marcador de Posição de Conteúdo 2"/>
          <p:cNvSpPr txBox="1">
            <a:spLocks/>
          </p:cNvSpPr>
          <p:nvPr/>
        </p:nvSpPr>
        <p:spPr>
          <a:xfrm>
            <a:off x="257576" y="1166666"/>
            <a:ext cx="5769737" cy="2478055"/>
          </a:xfrm>
          <a:prstGeom prst="rect">
            <a:avLst/>
          </a:prstGeom>
          <a:gradFill flip="none" rotWithShape="1">
            <a:gsLst>
              <a:gs pos="100000">
                <a:schemeClr val="accent1">
                  <a:shade val="100000"/>
                  <a:satMod val="105000"/>
                  <a:alpha val="78000"/>
                </a:schemeClr>
              </a:gs>
              <a:gs pos="1000">
                <a:schemeClr val="accent1">
                  <a:shade val="80000"/>
                  <a:satMod val="120000"/>
                  <a:alpha val="12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pt-PT" sz="2800" dirty="0"/>
              <a:t>3. </a:t>
            </a:r>
            <a:r>
              <a:rPr lang="pt-PT" sz="3200" b="1" dirty="0"/>
              <a:t>AGRiCULTURE P</a:t>
            </a:r>
            <a:r>
              <a:rPr lang="pt-PT" sz="2800" b="1" dirty="0"/>
              <a:t>ROJECT</a:t>
            </a:r>
          </a:p>
          <a:p>
            <a:pPr lvl="1"/>
            <a:r>
              <a:rPr lang="pt-PT" sz="2600" dirty="0"/>
              <a:t>Organic and  biodynamic agriculture</a:t>
            </a:r>
          </a:p>
          <a:p>
            <a:pPr lvl="1"/>
            <a:r>
              <a:rPr lang="pt-PT" sz="2600" dirty="0" err="1"/>
              <a:t>Sustentabilility</a:t>
            </a:r>
            <a:r>
              <a:rPr lang="pt-PT" sz="2600" dirty="0"/>
              <a:t> </a:t>
            </a:r>
            <a:r>
              <a:rPr lang="pt-PT" sz="2600" dirty="0" err="1"/>
              <a:t>of</a:t>
            </a:r>
            <a:r>
              <a:rPr lang="pt-PT" sz="2600" dirty="0"/>
              <a:t> </a:t>
            </a:r>
            <a:r>
              <a:rPr lang="pt-PT" sz="2600" dirty="0" err="1"/>
              <a:t>the</a:t>
            </a:r>
            <a:r>
              <a:rPr lang="pt-PT" sz="2600" dirty="0"/>
              <a:t> </a:t>
            </a:r>
            <a:r>
              <a:rPr lang="pt-PT" sz="2600" dirty="0" err="1"/>
              <a:t>citizens</a:t>
            </a:r>
            <a:endParaRPr lang="pt-PT" sz="2600" dirty="0"/>
          </a:p>
          <a:p>
            <a:pPr lvl="1"/>
            <a:r>
              <a:rPr lang="pt-PT" sz="2600" dirty="0"/>
              <a:t>Homemade products</a:t>
            </a:r>
          </a:p>
          <a:p>
            <a:pPr lvl="1"/>
            <a:r>
              <a:rPr lang="pt-PT" sz="2600" dirty="0"/>
              <a:t>Farm market</a:t>
            </a:r>
          </a:p>
          <a:p>
            <a:pPr marL="45720" indent="0">
              <a:buFont typeface="Corbel" pitchFamily="34" charset="0"/>
              <a:buNone/>
            </a:pPr>
            <a:endParaRPr lang="pt-PT" sz="2800" dirty="0"/>
          </a:p>
          <a:p>
            <a:endParaRPr lang="pt-PT" sz="2800" dirty="0"/>
          </a:p>
          <a:p>
            <a:endParaRPr lang="pt-PT" sz="2800" dirty="0"/>
          </a:p>
          <a:p>
            <a:endParaRPr lang="pt-PT" dirty="0"/>
          </a:p>
          <a:p>
            <a:pPr marL="45720" indent="0">
              <a:buFont typeface="Corbel" pitchFamily="34" charset="0"/>
              <a:buNone/>
            </a:pPr>
            <a:endParaRPr lang="pt-PT" dirty="0"/>
          </a:p>
          <a:p>
            <a:endParaRPr lang="pt-PT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509287" y="233164"/>
            <a:ext cx="9875520" cy="1103290"/>
          </a:xfrm>
        </p:spPr>
        <p:txBody>
          <a:bodyPr>
            <a:normAutofit/>
          </a:bodyPr>
          <a:lstStyle/>
          <a:p>
            <a:r>
              <a:rPr lang="pt-PT" sz="6000" b="1" dirty="0"/>
              <a:t> A</a:t>
            </a:r>
            <a:r>
              <a:rPr lang="pt-PT" sz="5400" b="1" dirty="0"/>
              <a:t>ldei</a:t>
            </a:r>
            <a:r>
              <a:rPr lang="pt-PT" sz="6000" b="1" dirty="0"/>
              <a:t>A</a:t>
            </a:r>
            <a:endParaRPr lang="pt-PT" sz="6000" dirty="0"/>
          </a:p>
        </p:txBody>
      </p:sp>
      <p:sp>
        <p:nvSpPr>
          <p:cNvPr id="5" name="Marcador de Posição do Texto 2"/>
          <p:cNvSpPr txBox="1">
            <a:spLocks/>
          </p:cNvSpPr>
          <p:nvPr/>
        </p:nvSpPr>
        <p:spPr>
          <a:xfrm>
            <a:off x="10384807" y="257578"/>
            <a:ext cx="1784555" cy="682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endParaRPr lang="pt-PT" sz="4000" b="1" dirty="0"/>
          </a:p>
        </p:txBody>
      </p:sp>
    </p:spTree>
    <p:extLst>
      <p:ext uri="{BB962C8B-B14F-4D97-AF65-F5344CB8AC3E}">
        <p14:creationId xmlns:p14="http://schemas.microsoft.com/office/powerpoint/2010/main" val="3535361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ção de Conteúdo 2"/>
          <p:cNvSpPr>
            <a:spLocks noGrp="1"/>
          </p:cNvSpPr>
          <p:nvPr>
            <p:ph idx="1"/>
          </p:nvPr>
        </p:nvSpPr>
        <p:spPr>
          <a:xfrm>
            <a:off x="235974" y="250722"/>
            <a:ext cx="11724968" cy="6386051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45720" indent="0">
              <a:buNone/>
            </a:pPr>
            <a:r>
              <a:rPr lang="pt-PT" dirty="0"/>
              <a:t>	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29" y="235973"/>
            <a:ext cx="4032455" cy="3229897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29" y="3657600"/>
            <a:ext cx="4032455" cy="2993921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293" y="235974"/>
            <a:ext cx="4557252" cy="3229896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784" y="3642851"/>
            <a:ext cx="4468761" cy="300867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097" y="523567"/>
            <a:ext cx="3070736" cy="4107427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329" y="2079522"/>
            <a:ext cx="3106994" cy="4454014"/>
          </a:xfrm>
          <a:prstGeom prst="rect">
            <a:avLst/>
          </a:prstGeom>
        </p:spPr>
      </p:pic>
      <p:sp>
        <p:nvSpPr>
          <p:cNvPr id="18" name="Marcador de Posição do Texto 2"/>
          <p:cNvSpPr txBox="1">
            <a:spLocks/>
          </p:cNvSpPr>
          <p:nvPr/>
        </p:nvSpPr>
        <p:spPr>
          <a:xfrm>
            <a:off x="10184990" y="182092"/>
            <a:ext cx="1784555" cy="682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endParaRPr lang="pt-PT" sz="4000" b="1" dirty="0"/>
          </a:p>
        </p:txBody>
      </p:sp>
    </p:spTree>
    <p:extLst>
      <p:ext uri="{BB962C8B-B14F-4D97-AF65-F5344CB8AC3E}">
        <p14:creationId xmlns:p14="http://schemas.microsoft.com/office/powerpoint/2010/main" val="713342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65" y="221226"/>
            <a:ext cx="11738477" cy="6467201"/>
          </a:xfrm>
        </p:spPr>
      </p:pic>
      <p:sp>
        <p:nvSpPr>
          <p:cNvPr id="6" name="Retângulo 5"/>
          <p:cNvSpPr/>
          <p:nvPr/>
        </p:nvSpPr>
        <p:spPr>
          <a:xfrm>
            <a:off x="632456" y="5257005"/>
            <a:ext cx="616543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Drone movie from the Valley </a:t>
            </a:r>
          </a:p>
        </p:txBody>
      </p:sp>
      <p:sp>
        <p:nvSpPr>
          <p:cNvPr id="8" name="Retângulo 7"/>
          <p:cNvSpPr/>
          <p:nvPr/>
        </p:nvSpPr>
        <p:spPr>
          <a:xfrm>
            <a:off x="632456" y="5849605"/>
            <a:ext cx="61654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155CC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https://www.youtube.com/watch?v=h9A4p2V4D4E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7" name="Marcador de Posição do Texto 2"/>
          <p:cNvSpPr txBox="1">
            <a:spLocks/>
          </p:cNvSpPr>
          <p:nvPr/>
        </p:nvSpPr>
        <p:spPr>
          <a:xfrm>
            <a:off x="10287235" y="221226"/>
            <a:ext cx="1784555" cy="682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endParaRPr lang="pt-PT" sz="4000" b="1" dirty="0"/>
          </a:p>
        </p:txBody>
      </p:sp>
    </p:spTree>
    <p:extLst>
      <p:ext uri="{BB962C8B-B14F-4D97-AF65-F5344CB8AC3E}">
        <p14:creationId xmlns:p14="http://schemas.microsoft.com/office/powerpoint/2010/main" val="3080486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04" y="231819"/>
            <a:ext cx="11787711" cy="6439435"/>
          </a:xfr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12123" y="1081831"/>
            <a:ext cx="11283348" cy="5451704"/>
          </a:xfrm>
          <a:prstGeom prst="rect">
            <a:avLst/>
          </a:prstGeom>
          <a:gradFill flip="none" rotWithShape="1">
            <a:gsLst>
              <a:gs pos="100000">
                <a:srgbClr val="8B9921">
                  <a:alpha val="0"/>
                </a:srgbClr>
              </a:gs>
              <a:gs pos="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lin ang="27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2400" b="1" dirty="0">
                <a:solidFill>
                  <a:schemeClr val="bg1"/>
                </a:solidFill>
              </a:rPr>
              <a:t>C</a:t>
            </a:r>
            <a:r>
              <a:rPr lang="pt-PT" sz="1900" b="1" dirty="0">
                <a:solidFill>
                  <a:schemeClr val="bg1"/>
                </a:solidFill>
              </a:rPr>
              <a:t>HRISTIAN</a:t>
            </a:r>
            <a:r>
              <a:rPr lang="pt-PT" sz="2400" b="1" dirty="0">
                <a:solidFill>
                  <a:schemeClr val="bg1"/>
                </a:solidFill>
              </a:rPr>
              <a:t> R</a:t>
            </a:r>
            <a:r>
              <a:rPr lang="pt-PT" sz="1900" b="1" dirty="0">
                <a:solidFill>
                  <a:schemeClr val="bg1"/>
                </a:solidFill>
              </a:rPr>
              <a:t>OLAND - </a:t>
            </a:r>
            <a:r>
              <a:rPr lang="pt-PT" sz="1900" b="1" dirty="0">
                <a:solidFill>
                  <a:schemeClr val="accent3"/>
                </a:solidFill>
              </a:rPr>
              <a:t>FOUNDER</a:t>
            </a:r>
            <a:endParaRPr lang="pt-PT" sz="1500" b="1" dirty="0">
              <a:solidFill>
                <a:schemeClr val="accent3"/>
              </a:solidFill>
            </a:endParaRPr>
          </a:p>
          <a:p>
            <a:pPr algn="ctr"/>
            <a:r>
              <a:rPr lang="pt-PT" sz="2000" dirty="0">
                <a:solidFill>
                  <a:schemeClr val="bg1"/>
                </a:solidFill>
                <a:hlinkClick r:id="rId3"/>
              </a:rPr>
              <a:t>aldeia@yahoo.com</a:t>
            </a:r>
            <a:endParaRPr lang="pt-PT" sz="2000" dirty="0">
              <a:solidFill>
                <a:schemeClr val="bg1"/>
              </a:solidFill>
            </a:endParaRPr>
          </a:p>
          <a:p>
            <a:pPr algn="ctr"/>
            <a:endParaRPr lang="en-US" sz="20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algn="ctr"/>
            <a:endParaRPr lang="en-US" sz="20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r>
              <a:rPr lang="pt-PT" sz="2000" dirty="0">
                <a:solidFill>
                  <a:schemeClr val="bg1"/>
                </a:solidFill>
              </a:rPr>
              <a:t>* </a:t>
            </a:r>
            <a:r>
              <a:rPr lang="pt-PT" sz="2000" dirty="0" err="1">
                <a:solidFill>
                  <a:schemeClr val="bg1"/>
                </a:solidFill>
              </a:rPr>
              <a:t>From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Kristiansand</a:t>
            </a:r>
            <a:r>
              <a:rPr lang="pt-PT" sz="2000" dirty="0">
                <a:solidFill>
                  <a:schemeClr val="bg1"/>
                </a:solidFill>
              </a:rPr>
              <a:t>, </a:t>
            </a:r>
            <a:r>
              <a:rPr lang="pt-PT" sz="2000" dirty="0" err="1">
                <a:solidFill>
                  <a:schemeClr val="bg1"/>
                </a:solidFill>
              </a:rPr>
              <a:t>Norway</a:t>
            </a:r>
            <a:endParaRPr lang="pt-PT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Living Part time Oslo/ Serra de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Água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- Madeira </a:t>
            </a:r>
          </a:p>
          <a:p>
            <a:endParaRPr lang="pt-PT" sz="2000" dirty="0">
              <a:solidFill>
                <a:schemeClr val="bg1"/>
              </a:solidFill>
            </a:endParaRPr>
          </a:p>
          <a:p>
            <a:r>
              <a:rPr lang="pt-PT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GRADUATION / SKILLS /AREAS OF INTEREST</a:t>
            </a:r>
            <a:endParaRPr lang="en-US" sz="20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* 2oo6-Graduation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Vernepleier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( nurse/social work.  </a:t>
            </a:r>
          </a:p>
          <a:p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* Study 2 semesters  of  sports and pedagogic in central America, later multicultural. </a:t>
            </a:r>
          </a:p>
          <a:p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* Communication in Oslo. </a:t>
            </a:r>
          </a:p>
          <a:p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* Earned my first income as strawberry and apple picking. </a:t>
            </a:r>
          </a:p>
          <a:p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*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Rolands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Relations (established </a:t>
            </a:r>
            <a:r>
              <a:rPr lang="en-US" sz="2000">
                <a:solidFill>
                  <a:schemeClr val="accent5">
                    <a:lumMod val="20000"/>
                    <a:lumOff val="80000"/>
                  </a:schemeClr>
                </a:solidFill>
              </a:rPr>
              <a:t>my independent 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Healthcare Company 2015)   </a:t>
            </a:r>
            <a:endParaRPr lang="pt-PT" sz="20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* In 2010  I moved to Oslo  to live my passion of playing in different rock bands. </a:t>
            </a:r>
          </a:p>
          <a:p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* My interests are trips in nature and sea,  learning more about processes of ecosystems and self-development. </a:t>
            </a:r>
          </a:p>
          <a:p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* I see opportunities, I’m creative and get easily in contact with people.</a:t>
            </a:r>
            <a:endParaRPr lang="pt-PT" sz="20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2" t="3056" r="57949" b="23314"/>
          <a:stretch/>
        </p:blipFill>
        <p:spPr>
          <a:xfrm>
            <a:off x="9645445" y="1243535"/>
            <a:ext cx="1910116" cy="2829182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5" name="Marcador de Posição do Texto 2"/>
          <p:cNvSpPr txBox="1">
            <a:spLocks/>
          </p:cNvSpPr>
          <p:nvPr/>
        </p:nvSpPr>
        <p:spPr>
          <a:xfrm>
            <a:off x="412123" y="420709"/>
            <a:ext cx="2527353" cy="47223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pt-PT" sz="43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</a:t>
            </a:r>
            <a:r>
              <a:rPr lang="pt-PT" sz="32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ldei</a:t>
            </a:r>
            <a:r>
              <a:rPr lang="pt-PT" sz="40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 Team</a:t>
            </a:r>
          </a:p>
        </p:txBody>
      </p:sp>
    </p:spTree>
    <p:extLst>
      <p:ext uri="{BB962C8B-B14F-4D97-AF65-F5344CB8AC3E}">
        <p14:creationId xmlns:p14="http://schemas.microsoft.com/office/powerpoint/2010/main" val="1340375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04" y="231819"/>
            <a:ext cx="11787711" cy="6439435"/>
          </a:xfrm>
        </p:spPr>
      </p:pic>
      <p:sp>
        <p:nvSpPr>
          <p:cNvPr id="5" name="Marcador de Posição do Texto 2"/>
          <p:cNvSpPr txBox="1">
            <a:spLocks/>
          </p:cNvSpPr>
          <p:nvPr/>
        </p:nvSpPr>
        <p:spPr>
          <a:xfrm>
            <a:off x="412123" y="356314"/>
            <a:ext cx="2527353" cy="47223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pt-PT" sz="43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</a:t>
            </a:r>
            <a:r>
              <a:rPr lang="pt-PT" sz="32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ldei</a:t>
            </a:r>
            <a:r>
              <a:rPr lang="pt-PT" sz="40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 Team</a:t>
            </a: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412123" y="783468"/>
            <a:ext cx="11337274" cy="5720571"/>
          </a:xfrm>
          <a:prstGeom prst="rect">
            <a:avLst/>
          </a:prstGeom>
          <a:gradFill flip="none" rotWithShape="1">
            <a:gsLst>
              <a:gs pos="100000">
                <a:srgbClr val="8B9921">
                  <a:alpha val="0"/>
                </a:srgbClr>
              </a:gs>
              <a:gs pos="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lin ang="27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2000" b="1" dirty="0">
                <a:solidFill>
                  <a:schemeClr val="bg1"/>
                </a:solidFill>
              </a:rPr>
              <a:t>S</a:t>
            </a:r>
            <a:r>
              <a:rPr lang="pt-PT" sz="1600" b="1" dirty="0">
                <a:solidFill>
                  <a:schemeClr val="bg1"/>
                </a:solidFill>
              </a:rPr>
              <a:t>USANA</a:t>
            </a:r>
            <a:r>
              <a:rPr lang="pt-PT" sz="2000" b="1" dirty="0">
                <a:solidFill>
                  <a:schemeClr val="bg1"/>
                </a:solidFill>
              </a:rPr>
              <a:t> G</a:t>
            </a:r>
            <a:r>
              <a:rPr lang="pt-PT" sz="1600" b="1" dirty="0">
                <a:solidFill>
                  <a:schemeClr val="bg1"/>
                </a:solidFill>
              </a:rPr>
              <a:t>IL</a:t>
            </a:r>
            <a:r>
              <a:rPr lang="pt-PT" sz="2000" b="1" dirty="0">
                <a:solidFill>
                  <a:schemeClr val="bg1"/>
                </a:solidFill>
              </a:rPr>
              <a:t> </a:t>
            </a:r>
            <a:r>
              <a:rPr lang="pt-PT" sz="1600" b="1" dirty="0">
                <a:solidFill>
                  <a:schemeClr val="bg1"/>
                </a:solidFill>
              </a:rPr>
              <a:t>DA</a:t>
            </a:r>
            <a:r>
              <a:rPr lang="pt-PT" sz="2000" b="1" dirty="0">
                <a:solidFill>
                  <a:schemeClr val="bg1"/>
                </a:solidFill>
              </a:rPr>
              <a:t> C</a:t>
            </a:r>
            <a:r>
              <a:rPr lang="pt-PT" sz="1600" b="1" dirty="0">
                <a:solidFill>
                  <a:schemeClr val="bg1"/>
                </a:solidFill>
              </a:rPr>
              <a:t>OSTA - </a:t>
            </a:r>
            <a:r>
              <a:rPr lang="pt-PT" sz="1600" b="1" dirty="0">
                <a:solidFill>
                  <a:schemeClr val="accent3"/>
                </a:solidFill>
              </a:rPr>
              <a:t>COORDINATOR</a:t>
            </a:r>
          </a:p>
          <a:p>
            <a:pPr algn="ctr"/>
            <a:r>
              <a:rPr lang="pt-PT" sz="1800" dirty="0">
                <a:solidFill>
                  <a:schemeClr val="bg1"/>
                </a:solidFill>
                <a:hlinkClick r:id="rId3"/>
              </a:rPr>
              <a:t>susanasub@gmail.com</a:t>
            </a:r>
            <a:endParaRPr lang="pt-PT" sz="1800" dirty="0">
              <a:solidFill>
                <a:schemeClr val="bg1"/>
              </a:solidFill>
            </a:endParaRPr>
          </a:p>
          <a:p>
            <a:pPr algn="ctr"/>
            <a:endParaRPr lang="pt-PT" sz="1800" b="1" dirty="0">
              <a:solidFill>
                <a:schemeClr val="bg1"/>
              </a:solidFill>
            </a:endParaRPr>
          </a:p>
          <a:p>
            <a:r>
              <a:rPr lang="pt-PT" sz="2000" dirty="0">
                <a:solidFill>
                  <a:schemeClr val="bg1"/>
                </a:solidFill>
              </a:rPr>
              <a:t>* </a:t>
            </a:r>
            <a:r>
              <a:rPr lang="pt-PT" sz="2000" dirty="0" err="1">
                <a:solidFill>
                  <a:schemeClr val="bg1"/>
                </a:solidFill>
              </a:rPr>
              <a:t>From</a:t>
            </a:r>
            <a:r>
              <a:rPr lang="pt-PT" sz="2000" dirty="0">
                <a:solidFill>
                  <a:schemeClr val="bg1"/>
                </a:solidFill>
              </a:rPr>
              <a:t> Porto, Portugal</a:t>
            </a:r>
          </a:p>
          <a:p>
            <a:r>
              <a:rPr lang="pt-PT" sz="2000" dirty="0" err="1">
                <a:solidFill>
                  <a:schemeClr val="bg1"/>
                </a:solidFill>
              </a:rPr>
              <a:t>Lived</a:t>
            </a:r>
            <a:r>
              <a:rPr lang="pt-PT" sz="2000" dirty="0">
                <a:solidFill>
                  <a:schemeClr val="bg1"/>
                </a:solidFill>
              </a:rPr>
              <a:t> in Porto, </a:t>
            </a:r>
            <a:r>
              <a:rPr lang="pt-PT" sz="2000" dirty="0" err="1">
                <a:solidFill>
                  <a:schemeClr val="bg1"/>
                </a:solidFill>
              </a:rPr>
              <a:t>Azores</a:t>
            </a:r>
            <a:r>
              <a:rPr lang="pt-PT" sz="2000" dirty="0">
                <a:solidFill>
                  <a:schemeClr val="bg1"/>
                </a:solidFill>
              </a:rPr>
              <a:t> Island, Vila Real, Madeira Island</a:t>
            </a:r>
          </a:p>
          <a:p>
            <a:r>
              <a:rPr lang="pt-PT" sz="1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GRADUATION / SKILLS /AREAS OF INTEREST</a:t>
            </a:r>
            <a:endParaRPr lang="pt-PT" sz="1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pt-PT" sz="2000" dirty="0">
                <a:solidFill>
                  <a:schemeClr val="bg1"/>
                </a:solidFill>
              </a:rPr>
              <a:t>* 2000-Graduation in </a:t>
            </a:r>
            <a:r>
              <a:rPr lang="pt-PT" sz="2000" dirty="0" err="1">
                <a:solidFill>
                  <a:schemeClr val="bg1"/>
                </a:solidFill>
              </a:rPr>
              <a:t>Zootechnical</a:t>
            </a:r>
            <a:r>
              <a:rPr lang="pt-PT" sz="2000" dirty="0">
                <a:solidFill>
                  <a:schemeClr val="bg1"/>
                </a:solidFill>
              </a:rPr>
              <a:t> </a:t>
            </a:r>
            <a:r>
              <a:rPr lang="pt-PT" sz="2000" dirty="0" err="1">
                <a:solidFill>
                  <a:schemeClr val="bg1"/>
                </a:solidFill>
              </a:rPr>
              <a:t>Engineering</a:t>
            </a:r>
            <a:r>
              <a:rPr lang="pt-PT" sz="2000" dirty="0">
                <a:solidFill>
                  <a:schemeClr val="bg1"/>
                </a:solidFill>
              </a:rPr>
              <a:t> (UTAD </a:t>
            </a:r>
            <a:r>
              <a:rPr lang="pt-PT" sz="2000" dirty="0" err="1">
                <a:solidFill>
                  <a:schemeClr val="bg1"/>
                </a:solidFill>
              </a:rPr>
              <a:t>University</a:t>
            </a:r>
            <a:r>
              <a:rPr lang="pt-PT" sz="2000" dirty="0">
                <a:solidFill>
                  <a:schemeClr val="bg1"/>
                </a:solidFill>
              </a:rPr>
              <a:t> – Portugal)</a:t>
            </a:r>
          </a:p>
          <a:p>
            <a:r>
              <a:rPr lang="pt-PT" sz="2000" dirty="0">
                <a:solidFill>
                  <a:schemeClr val="bg1"/>
                </a:solidFill>
              </a:rPr>
              <a:t>* 2012-CAP (Training </a:t>
            </a:r>
            <a:r>
              <a:rPr lang="pt-PT" sz="2000" dirty="0" err="1">
                <a:solidFill>
                  <a:schemeClr val="bg1"/>
                </a:solidFill>
              </a:rPr>
              <a:t>Cours</a:t>
            </a:r>
            <a:r>
              <a:rPr lang="pt-PT" sz="2000" dirty="0">
                <a:solidFill>
                  <a:schemeClr val="bg1"/>
                </a:solidFill>
              </a:rPr>
              <a:t>)</a:t>
            </a:r>
          </a:p>
          <a:p>
            <a:r>
              <a:rPr lang="pt-PT" sz="2000" dirty="0">
                <a:solidFill>
                  <a:schemeClr val="bg1"/>
                </a:solidFill>
              </a:rPr>
              <a:t>* 2003-HACCP(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Hazard Analysis and Critical Control Point 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Cours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)</a:t>
            </a:r>
          </a:p>
          <a:p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* Amnesty International, Group Coordinator</a:t>
            </a:r>
          </a:p>
          <a:p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* Swimming Instructor</a:t>
            </a:r>
            <a:endParaRPr lang="pt-PT" sz="20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r>
              <a:rPr lang="pt-PT" sz="2000" dirty="0">
                <a:solidFill>
                  <a:schemeClr val="bg1"/>
                </a:solidFill>
              </a:rPr>
              <a:t>* Sales Management</a:t>
            </a:r>
          </a:p>
          <a:p>
            <a:r>
              <a:rPr lang="pt-PT" sz="2000" dirty="0">
                <a:solidFill>
                  <a:schemeClr val="bg1"/>
                </a:solidFill>
              </a:rPr>
              <a:t>* </a:t>
            </a:r>
            <a:r>
              <a:rPr lang="pt-PT" sz="2000" dirty="0" err="1">
                <a:solidFill>
                  <a:schemeClr val="bg1"/>
                </a:solidFill>
              </a:rPr>
              <a:t>Coaching</a:t>
            </a:r>
            <a:endParaRPr lang="pt-PT" sz="2000" dirty="0">
              <a:solidFill>
                <a:schemeClr val="bg1"/>
              </a:solidFill>
            </a:endParaRPr>
          </a:p>
          <a:p>
            <a:r>
              <a:rPr lang="pt-PT" sz="2000" dirty="0">
                <a:solidFill>
                  <a:schemeClr val="bg1"/>
                </a:solidFill>
              </a:rPr>
              <a:t>* Team leader</a:t>
            </a:r>
          </a:p>
          <a:p>
            <a:r>
              <a:rPr lang="pt-PT" sz="2000" dirty="0">
                <a:solidFill>
                  <a:schemeClr val="bg1"/>
                </a:solidFill>
              </a:rPr>
              <a:t>* </a:t>
            </a:r>
            <a:r>
              <a:rPr lang="pt-PT" sz="2000" dirty="0" err="1">
                <a:solidFill>
                  <a:schemeClr val="bg1"/>
                </a:solidFill>
              </a:rPr>
              <a:t>Languages</a:t>
            </a:r>
            <a:r>
              <a:rPr lang="pt-PT" sz="2000" dirty="0">
                <a:solidFill>
                  <a:schemeClr val="bg1"/>
                </a:solidFill>
              </a:rPr>
              <a:t>: Portuguese, </a:t>
            </a:r>
            <a:r>
              <a:rPr lang="pt-PT" sz="2000" dirty="0" err="1">
                <a:solidFill>
                  <a:schemeClr val="bg1"/>
                </a:solidFill>
              </a:rPr>
              <a:t>Spanish</a:t>
            </a:r>
            <a:r>
              <a:rPr lang="pt-PT" sz="2000" dirty="0">
                <a:solidFill>
                  <a:schemeClr val="bg1"/>
                </a:solidFill>
              </a:rPr>
              <a:t>, </a:t>
            </a:r>
            <a:r>
              <a:rPr lang="pt-PT" sz="2000" dirty="0" err="1">
                <a:solidFill>
                  <a:schemeClr val="bg1"/>
                </a:solidFill>
              </a:rPr>
              <a:t>French</a:t>
            </a:r>
            <a:r>
              <a:rPr lang="pt-PT" sz="2000" dirty="0">
                <a:solidFill>
                  <a:schemeClr val="bg1"/>
                </a:solidFill>
              </a:rPr>
              <a:t>, </a:t>
            </a:r>
            <a:r>
              <a:rPr lang="pt-PT" sz="2000" dirty="0" err="1">
                <a:solidFill>
                  <a:schemeClr val="bg1"/>
                </a:solidFill>
              </a:rPr>
              <a:t>English</a:t>
            </a:r>
            <a:endParaRPr lang="pt-PT" sz="2000" dirty="0">
              <a:solidFill>
                <a:schemeClr val="bg1"/>
              </a:solidFill>
            </a:endParaRPr>
          </a:p>
          <a:p>
            <a:r>
              <a:rPr lang="pt-PT" sz="2000" dirty="0">
                <a:solidFill>
                  <a:schemeClr val="bg1"/>
                </a:solidFill>
              </a:rPr>
              <a:t>* 2001-Diving </a:t>
            </a:r>
            <a:r>
              <a:rPr lang="pt-PT" sz="2000" dirty="0" err="1">
                <a:solidFill>
                  <a:schemeClr val="bg1"/>
                </a:solidFill>
              </a:rPr>
              <a:t>Cours</a:t>
            </a:r>
            <a:r>
              <a:rPr lang="pt-PT" sz="2000" dirty="0">
                <a:solidFill>
                  <a:schemeClr val="bg1"/>
                </a:solidFill>
              </a:rPr>
              <a:t>  (CMAS 2 star)</a:t>
            </a:r>
          </a:p>
          <a:p>
            <a:r>
              <a:rPr lang="pt-PT" sz="2000" dirty="0">
                <a:solidFill>
                  <a:schemeClr val="bg1"/>
                </a:solidFill>
              </a:rPr>
              <a:t>* 1995-Swimming </a:t>
            </a:r>
            <a:r>
              <a:rPr lang="pt-PT" sz="2000" dirty="0" err="1">
                <a:solidFill>
                  <a:schemeClr val="bg1"/>
                </a:solidFill>
              </a:rPr>
              <a:t>and</a:t>
            </a:r>
            <a:r>
              <a:rPr lang="pt-PT" sz="2000" dirty="0">
                <a:solidFill>
                  <a:schemeClr val="bg1"/>
                </a:solidFill>
              </a:rPr>
              <a:t> </a:t>
            </a:r>
            <a:r>
              <a:rPr lang="pt-PT" sz="2000" dirty="0" err="1">
                <a:solidFill>
                  <a:schemeClr val="bg1"/>
                </a:solidFill>
              </a:rPr>
              <a:t>Waterpolo</a:t>
            </a:r>
            <a:r>
              <a:rPr lang="pt-PT" sz="2000" dirty="0">
                <a:solidFill>
                  <a:schemeClr val="bg1"/>
                </a:solidFill>
              </a:rPr>
              <a:t> </a:t>
            </a:r>
            <a:r>
              <a:rPr lang="pt-PT" sz="2000" dirty="0" err="1">
                <a:solidFill>
                  <a:schemeClr val="bg1"/>
                </a:solidFill>
              </a:rPr>
              <a:t>federated</a:t>
            </a:r>
            <a:endParaRPr lang="pt-PT" sz="2000" dirty="0">
              <a:solidFill>
                <a:schemeClr val="bg1"/>
              </a:solidFill>
            </a:endParaRPr>
          </a:p>
          <a:p>
            <a:r>
              <a:rPr lang="pt-PT" sz="2000" dirty="0">
                <a:solidFill>
                  <a:schemeClr val="bg1"/>
                </a:solidFill>
              </a:rPr>
              <a:t>* </a:t>
            </a:r>
            <a:r>
              <a:rPr lang="pt-PT" sz="2000" dirty="0" err="1">
                <a:solidFill>
                  <a:schemeClr val="bg1"/>
                </a:solidFill>
              </a:rPr>
              <a:t>QiGong</a:t>
            </a:r>
            <a:r>
              <a:rPr lang="pt-PT" sz="2000" dirty="0">
                <a:solidFill>
                  <a:schemeClr val="bg1"/>
                </a:solidFill>
              </a:rPr>
              <a:t> ,Tai Chi</a:t>
            </a:r>
          </a:p>
          <a:p>
            <a:r>
              <a:rPr lang="pt-PT" sz="2000" dirty="0">
                <a:solidFill>
                  <a:schemeClr val="bg1"/>
                </a:solidFill>
              </a:rPr>
              <a:t>* </a:t>
            </a:r>
            <a:r>
              <a:rPr lang="pt-PT" sz="2000" dirty="0" err="1">
                <a:solidFill>
                  <a:schemeClr val="bg1"/>
                </a:solidFill>
              </a:rPr>
              <a:t>Microbiotics</a:t>
            </a:r>
            <a:endParaRPr lang="pt-PT" sz="2000" dirty="0">
              <a:solidFill>
                <a:schemeClr val="bg1"/>
              </a:solidFill>
            </a:endParaRPr>
          </a:p>
          <a:p>
            <a:r>
              <a:rPr lang="pt-PT" sz="2000" dirty="0">
                <a:solidFill>
                  <a:schemeClr val="bg1"/>
                </a:solidFill>
              </a:rPr>
              <a:t>* </a:t>
            </a:r>
            <a:r>
              <a:rPr lang="pt-PT" sz="2000" dirty="0" err="1">
                <a:solidFill>
                  <a:schemeClr val="bg1"/>
                </a:solidFill>
              </a:rPr>
              <a:t>Traveled</a:t>
            </a:r>
            <a:r>
              <a:rPr lang="pt-PT" sz="2000" dirty="0">
                <a:solidFill>
                  <a:schemeClr val="bg1"/>
                </a:solidFill>
              </a:rPr>
              <a:t> </a:t>
            </a:r>
            <a:r>
              <a:rPr lang="pt-PT" sz="2000" dirty="0" err="1">
                <a:solidFill>
                  <a:schemeClr val="bg1"/>
                </a:solidFill>
              </a:rPr>
              <a:t>by</a:t>
            </a:r>
            <a:r>
              <a:rPr lang="pt-PT" sz="2000" dirty="0">
                <a:solidFill>
                  <a:schemeClr val="bg1"/>
                </a:solidFill>
              </a:rPr>
              <a:t> 25 countries in 5 continentes</a:t>
            </a:r>
          </a:p>
          <a:p>
            <a:r>
              <a:rPr lang="pt-PT" sz="2000" dirty="0">
                <a:solidFill>
                  <a:schemeClr val="bg1"/>
                </a:solidFill>
              </a:rPr>
              <a:t>* Animal </a:t>
            </a:r>
            <a:r>
              <a:rPr lang="pt-PT" sz="2000" dirty="0" err="1">
                <a:solidFill>
                  <a:schemeClr val="bg1"/>
                </a:solidFill>
              </a:rPr>
              <a:t>and</a:t>
            </a:r>
            <a:r>
              <a:rPr lang="pt-PT" sz="2000" dirty="0">
                <a:solidFill>
                  <a:schemeClr val="bg1"/>
                </a:solidFill>
              </a:rPr>
              <a:t> </a:t>
            </a:r>
            <a:r>
              <a:rPr lang="pt-PT" sz="2000" dirty="0" err="1">
                <a:solidFill>
                  <a:schemeClr val="bg1"/>
                </a:solidFill>
              </a:rPr>
              <a:t>environment</a:t>
            </a:r>
            <a:r>
              <a:rPr lang="pt-PT" sz="2000" dirty="0">
                <a:solidFill>
                  <a:schemeClr val="bg1"/>
                </a:solidFill>
              </a:rPr>
              <a:t> </a:t>
            </a:r>
            <a:r>
              <a:rPr lang="pt-PT" sz="2000" dirty="0" err="1">
                <a:solidFill>
                  <a:schemeClr val="bg1"/>
                </a:solidFill>
              </a:rPr>
              <a:t>preservation</a:t>
            </a:r>
            <a:endParaRPr lang="pt-PT" sz="2000" dirty="0">
              <a:solidFill>
                <a:schemeClr val="bg1"/>
              </a:solidFill>
            </a:endParaRPr>
          </a:p>
          <a:p>
            <a:r>
              <a:rPr lang="pt-PT" sz="2000" dirty="0">
                <a:solidFill>
                  <a:schemeClr val="bg1"/>
                </a:solidFill>
              </a:rPr>
              <a:t>* </a:t>
            </a:r>
            <a:r>
              <a:rPr lang="pt-PT" sz="2000" dirty="0" err="1">
                <a:solidFill>
                  <a:schemeClr val="bg1"/>
                </a:solidFill>
              </a:rPr>
              <a:t>Ecotourism</a:t>
            </a:r>
            <a:endParaRPr lang="pt-PT" sz="2000" dirty="0">
              <a:solidFill>
                <a:schemeClr val="bg1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7928"/>
          <a:stretch/>
        </p:blipFill>
        <p:spPr>
          <a:xfrm>
            <a:off x="9586451" y="935113"/>
            <a:ext cx="2018733" cy="254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60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8240" y="622478"/>
            <a:ext cx="9875520" cy="135636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/>
              <a:t>AldeiA</a:t>
            </a:r>
            <a:r>
              <a:rPr lang="en-US" b="1" dirty="0"/>
              <a:t> </a:t>
            </a:r>
            <a:r>
              <a:rPr lang="en-US" b="1" dirty="0" err="1"/>
              <a:t>cria</a:t>
            </a:r>
            <a:r>
              <a:rPr lang="en-US" b="1" dirty="0"/>
              <a:t> </a:t>
            </a:r>
            <a:r>
              <a:rPr lang="en-US" b="1" dirty="0" err="1"/>
              <a:t>equilibrio</a:t>
            </a:r>
            <a:r>
              <a:rPr lang="en-US" b="1" dirty="0"/>
              <a:t> entre a </a:t>
            </a:r>
            <a:r>
              <a:rPr lang="en-US" b="1" dirty="0" err="1"/>
              <a:t>Natureza</a:t>
            </a:r>
            <a:r>
              <a:rPr lang="en-US" b="1" dirty="0"/>
              <a:t> e o </a:t>
            </a:r>
            <a:r>
              <a:rPr lang="en-US" b="1" dirty="0" err="1"/>
              <a:t>Homem</a:t>
            </a:r>
            <a:r>
              <a:rPr lang="en-US" b="1" dirty="0"/>
              <a:t>, no </a:t>
            </a:r>
            <a:r>
              <a:rPr lang="en-US" b="1" dirty="0" err="1"/>
              <a:t>coração</a:t>
            </a:r>
            <a:r>
              <a:rPr lang="en-US" b="1" dirty="0"/>
              <a:t> da </a:t>
            </a:r>
            <a:r>
              <a:rPr lang="en-US" b="1" dirty="0" err="1"/>
              <a:t>Ilha</a:t>
            </a:r>
            <a:r>
              <a:rPr lang="en-US" b="1" dirty="0"/>
              <a:t> da Madeira </a:t>
            </a:r>
            <a:endParaRPr lang="pt-PT" dirty="0"/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>
            <a:lum bright="-5000" contras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59" y="231820"/>
            <a:ext cx="11729882" cy="6375041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231059" y="519449"/>
            <a:ext cx="8371267" cy="1244957"/>
          </a:xfrm>
          <a:prstGeom prst="rect">
            <a:avLst/>
          </a:prstGeom>
          <a:gradFill>
            <a:gsLst>
              <a:gs pos="5000">
                <a:schemeClr val="accent1">
                  <a:alpha val="0"/>
                  <a:lumMod val="98000"/>
                  <a:lumOff val="2000"/>
                </a:schemeClr>
              </a:gs>
              <a:gs pos="100000">
                <a:schemeClr val="accent1">
                  <a:shade val="100000"/>
                  <a:satMod val="105000"/>
                </a:schemeClr>
              </a:gs>
              <a:gs pos="100000">
                <a:schemeClr val="accent1">
                  <a:shade val="80000"/>
                  <a:satMod val="12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>
                <a:solidFill>
                  <a:schemeClr val="bg1"/>
                </a:solidFill>
              </a:rPr>
              <a:t>A</a:t>
            </a:r>
            <a:r>
              <a:rPr lang="en-US" sz="3300" b="1" dirty="0" err="1">
                <a:solidFill>
                  <a:schemeClr val="bg1"/>
                </a:solidFill>
              </a:rPr>
              <a:t>ldei</a:t>
            </a:r>
            <a:r>
              <a:rPr lang="en-US" sz="4000" b="1" dirty="0" err="1">
                <a:solidFill>
                  <a:schemeClr val="bg1"/>
                </a:solidFill>
              </a:rPr>
              <a:t>A</a:t>
            </a:r>
            <a:r>
              <a:rPr lang="en-US" sz="4000" dirty="0">
                <a:solidFill>
                  <a:schemeClr val="bg1"/>
                </a:solidFill>
              </a:rPr>
              <a:t> will create balance between Nature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and Humans, in the heart of Madeira island</a:t>
            </a:r>
            <a:endParaRPr lang="pt-PT" sz="4000" dirty="0">
              <a:solidFill>
                <a:schemeClr val="bg1"/>
              </a:solidFill>
            </a:endParaRPr>
          </a:p>
        </p:txBody>
      </p:sp>
      <p:sp>
        <p:nvSpPr>
          <p:cNvPr id="8" name="Marcador de Posição do Texto 2"/>
          <p:cNvSpPr txBox="1">
            <a:spLocks/>
          </p:cNvSpPr>
          <p:nvPr/>
        </p:nvSpPr>
        <p:spPr>
          <a:xfrm>
            <a:off x="10176386" y="5923911"/>
            <a:ext cx="1784555" cy="682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endParaRPr lang="pt-PT" sz="4000" b="1" dirty="0"/>
          </a:p>
        </p:txBody>
      </p:sp>
    </p:spTree>
    <p:extLst>
      <p:ext uri="{BB962C8B-B14F-4D97-AF65-F5344CB8AC3E}">
        <p14:creationId xmlns:p14="http://schemas.microsoft.com/office/powerpoint/2010/main" val="3929089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0632"/>
            <a:ext cx="11742821" cy="6366229"/>
          </a:xfrm>
          <a:gradFill flip="none" rotWithShape="1">
            <a:gsLst>
              <a:gs pos="0">
                <a:schemeClr val="accent1">
                  <a:alpha val="58000"/>
                  <a:lumMod val="90000"/>
                </a:schemeClr>
              </a:gs>
              <a:gs pos="45000">
                <a:schemeClr val="accent1">
                  <a:lumMod val="45000"/>
                  <a:lumOff val="55000"/>
                </a:schemeClr>
              </a:gs>
              <a:gs pos="99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368709" y="463528"/>
            <a:ext cx="10521576" cy="1044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brief A</a:t>
            </a:r>
            <a:r>
              <a:rPr lang="pt-PT" sz="43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ldei</a:t>
            </a:r>
            <a:r>
              <a:rPr lang="pt-PT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 history</a:t>
            </a:r>
            <a:br>
              <a:rPr lang="pt-PT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endParaRPr lang="pt-PT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Marcador de Posição de Conteúdo 2"/>
          <p:cNvSpPr txBox="1">
            <a:spLocks/>
          </p:cNvSpPr>
          <p:nvPr/>
        </p:nvSpPr>
        <p:spPr>
          <a:xfrm>
            <a:off x="368709" y="1194620"/>
            <a:ext cx="11459497" cy="5279922"/>
          </a:xfrm>
          <a:prstGeom prst="rect">
            <a:avLst/>
          </a:prstGeom>
          <a:solidFill>
            <a:schemeClr val="accent1">
              <a:alpha val="39000"/>
            </a:schemeClr>
          </a:solidFill>
          <a:ln cmpd="dbl">
            <a:solidFill>
              <a:srgbClr val="A6B727">
                <a:alpha val="54000"/>
              </a:srgbClr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1800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In 2015 I went on vacation to a Portuguese Island , I never heard about. </a:t>
            </a:r>
          </a:p>
          <a:p>
            <a:pPr marL="1800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On this vacation I discovered the valley of </a:t>
            </a:r>
            <a:r>
              <a:rPr lang="en-US" sz="2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Fajã</a:t>
            </a: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das </a:t>
            </a:r>
            <a:r>
              <a:rPr lang="en-US" sz="2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Éguas</a:t>
            </a: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and a unfinished house for sale.</a:t>
            </a:r>
          </a:p>
          <a:p>
            <a:pPr marL="1800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I bought the house, and since then,  escaping the winter in Norway.</a:t>
            </a:r>
          </a:p>
          <a:p>
            <a:pPr marL="1800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After learning basic Portuguese, I meet  people working in the Natural Park preservation.  </a:t>
            </a:r>
          </a:p>
          <a:p>
            <a:pPr marL="1800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These friendships helped me starting the project AldeiA, get knowledge about this protected valley, and  potential financial support from the European Union. When I later met a local  neighbor, with several properties for sale, I  manage to convince the bank in Norway again… </a:t>
            </a:r>
          </a:p>
          <a:p>
            <a:pPr marL="1800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From December 2017  </a:t>
            </a:r>
            <a:r>
              <a:rPr lang="en-US" sz="2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AldeiA</a:t>
            </a: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we have </a:t>
            </a:r>
            <a:r>
              <a:rPr lang="en-US" sz="2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beenworking</a:t>
            </a: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 to find out what are the possibilities  with the properties. </a:t>
            </a:r>
          </a:p>
          <a:p>
            <a:pPr marL="1800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June 2019 PRODERAM2020 / The Madeiran Government approved the  Forest project. This means that the Forest Project  will receive economic support.  The forest project will have the main focus this year. Also </a:t>
            </a:r>
            <a:r>
              <a:rPr lang="en-US" sz="2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AldeiA</a:t>
            </a: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will work to get the tourism project approved and/or working with creating a </a:t>
            </a:r>
            <a:r>
              <a:rPr lang="pt-PT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sustainable </a:t>
            </a:r>
            <a:r>
              <a:rPr lang="pt-PT" dirty="0">
                <a:solidFill>
                  <a:schemeClr val="bg1"/>
                </a:solidFill>
              </a:rPr>
              <a:t>Community with the properties in AldeiA.</a:t>
            </a:r>
          </a:p>
        </p:txBody>
      </p:sp>
    </p:spTree>
    <p:extLst>
      <p:ext uri="{BB962C8B-B14F-4D97-AF65-F5344CB8AC3E}">
        <p14:creationId xmlns:p14="http://schemas.microsoft.com/office/powerpoint/2010/main" val="2304918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40" y="250236"/>
            <a:ext cx="11738244" cy="6358217"/>
          </a:xfrm>
        </p:spPr>
      </p:pic>
      <p:sp>
        <p:nvSpPr>
          <p:cNvPr id="3" name="Oval 2"/>
          <p:cNvSpPr/>
          <p:nvPr/>
        </p:nvSpPr>
        <p:spPr>
          <a:xfrm>
            <a:off x="94760" y="5455028"/>
            <a:ext cx="1048240" cy="371341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>
                <a:solidFill>
                  <a:schemeClr val="tx1"/>
                </a:solidFill>
              </a:rPr>
              <a:t>Madeira Island</a:t>
            </a:r>
          </a:p>
        </p:txBody>
      </p:sp>
      <p:cxnSp>
        <p:nvCxnSpPr>
          <p:cNvPr id="7" name="Conexão reta unidirecional 6"/>
          <p:cNvCxnSpPr/>
          <p:nvPr/>
        </p:nvCxnSpPr>
        <p:spPr>
          <a:xfrm flipH="1">
            <a:off x="996462" y="4923692"/>
            <a:ext cx="1664676" cy="90267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1576637" y="5363041"/>
            <a:ext cx="1323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/>
              <a:t>1:45 </a:t>
            </a:r>
            <a:r>
              <a:rPr lang="pt-PT" sz="2000" b="1" dirty="0" err="1"/>
              <a:t>hours</a:t>
            </a:r>
            <a:endParaRPr lang="pt-PT" sz="2000" b="1" dirty="0"/>
          </a:p>
        </p:txBody>
      </p:sp>
      <p:cxnSp>
        <p:nvCxnSpPr>
          <p:cNvPr id="6" name="Conexão reta unidirecional 5"/>
          <p:cNvCxnSpPr>
            <a:endCxn id="3" idx="5"/>
          </p:cNvCxnSpPr>
          <p:nvPr/>
        </p:nvCxnSpPr>
        <p:spPr>
          <a:xfrm flipH="1">
            <a:off x="989489" y="1815921"/>
            <a:ext cx="5900708" cy="395606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787343" y="4962931"/>
            <a:ext cx="987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b="1" dirty="0"/>
              <a:t>5 </a:t>
            </a:r>
            <a:r>
              <a:rPr lang="pt-PT" sz="2000" b="1" dirty="0" err="1"/>
              <a:t>hours</a:t>
            </a:r>
            <a:endParaRPr lang="pt-PT" sz="2000" b="1" dirty="0"/>
          </a:p>
        </p:txBody>
      </p:sp>
      <p:pic>
        <p:nvPicPr>
          <p:cNvPr id="1026" name="Picture 2" descr="Resultado de imagem para aviÃ£o simbo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16" y="4982299"/>
            <a:ext cx="370911" cy="39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585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01" y="239646"/>
            <a:ext cx="11745751" cy="6386778"/>
          </a:xfrm>
        </p:spPr>
      </p:pic>
      <p:sp>
        <p:nvSpPr>
          <p:cNvPr id="3" name="Estrela de 5 pontas 2"/>
          <p:cNvSpPr/>
          <p:nvPr/>
        </p:nvSpPr>
        <p:spPr>
          <a:xfrm>
            <a:off x="9019888" y="4449571"/>
            <a:ext cx="425004" cy="386365"/>
          </a:xfrm>
          <a:prstGeom prst="star5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Estrela de 5 pontas 6"/>
          <p:cNvSpPr/>
          <p:nvPr/>
        </p:nvSpPr>
        <p:spPr>
          <a:xfrm>
            <a:off x="7030378" y="5369334"/>
            <a:ext cx="425004" cy="386365"/>
          </a:xfrm>
          <a:prstGeom prst="star5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Estrela de 5 pontas 7"/>
          <p:cNvSpPr/>
          <p:nvPr/>
        </p:nvSpPr>
        <p:spPr>
          <a:xfrm>
            <a:off x="3910894" y="4787741"/>
            <a:ext cx="425004" cy="386365"/>
          </a:xfrm>
          <a:prstGeom prst="star5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Estrela de 5 pontas 8"/>
          <p:cNvSpPr/>
          <p:nvPr/>
        </p:nvSpPr>
        <p:spPr>
          <a:xfrm>
            <a:off x="4261093" y="2157340"/>
            <a:ext cx="425004" cy="386365"/>
          </a:xfrm>
          <a:prstGeom prst="star5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0" name="Conexão reta unidirecional 9"/>
          <p:cNvCxnSpPr/>
          <p:nvPr/>
        </p:nvCxnSpPr>
        <p:spPr>
          <a:xfrm flipH="1">
            <a:off x="7338647" y="4742316"/>
            <a:ext cx="1753443" cy="7206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xão reta unidirecional 11"/>
          <p:cNvCxnSpPr/>
          <p:nvPr/>
        </p:nvCxnSpPr>
        <p:spPr>
          <a:xfrm flipH="1" flipV="1">
            <a:off x="4308307" y="4936067"/>
            <a:ext cx="2934573" cy="54840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reta unidirecional 13"/>
          <p:cNvCxnSpPr/>
          <p:nvPr/>
        </p:nvCxnSpPr>
        <p:spPr>
          <a:xfrm flipV="1">
            <a:off x="4238036" y="3740965"/>
            <a:ext cx="373090" cy="11733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xão reta unidirecional 15"/>
          <p:cNvCxnSpPr/>
          <p:nvPr/>
        </p:nvCxnSpPr>
        <p:spPr>
          <a:xfrm flipH="1" flipV="1">
            <a:off x="4536156" y="2521800"/>
            <a:ext cx="74970" cy="91123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3987519" y="3447282"/>
            <a:ext cx="1048963" cy="4006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b="1" dirty="0">
                <a:solidFill>
                  <a:schemeClr val="bg1"/>
                </a:solidFill>
              </a:rPr>
              <a:t>A</a:t>
            </a:r>
            <a:r>
              <a:rPr lang="pt-PT" sz="1400" b="1" dirty="0">
                <a:solidFill>
                  <a:schemeClr val="bg1"/>
                </a:solidFill>
              </a:rPr>
              <a:t>ldei</a:t>
            </a:r>
            <a:r>
              <a:rPr lang="pt-PT" sz="160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8" name="Oval 27"/>
          <p:cNvSpPr/>
          <p:nvPr/>
        </p:nvSpPr>
        <p:spPr>
          <a:xfrm>
            <a:off x="8775290" y="373380"/>
            <a:ext cx="3053295" cy="9144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/>
              <a:t>Madeira Island</a:t>
            </a:r>
            <a:r>
              <a:rPr lang="pt-PT" sz="2000" b="1" dirty="0"/>
              <a:t> </a:t>
            </a:r>
            <a:r>
              <a:rPr lang="pt-PT" sz="2000" dirty="0" err="1"/>
              <a:t>by</a:t>
            </a:r>
            <a:r>
              <a:rPr lang="pt-PT" sz="2000" dirty="0"/>
              <a:t> </a:t>
            </a:r>
            <a:r>
              <a:rPr lang="pt-PT" sz="2000" dirty="0" err="1"/>
              <a:t>car</a:t>
            </a:r>
            <a:endParaRPr lang="pt-PT" sz="2000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3425589" y="4173054"/>
            <a:ext cx="992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b="1" dirty="0"/>
              <a:t>20 min.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3635666" y="2518732"/>
            <a:ext cx="975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b="1" dirty="0"/>
              <a:t>25 min</a:t>
            </a:r>
            <a:r>
              <a:rPr lang="pt-PT" b="1" dirty="0"/>
              <a:t>.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5221439" y="4747008"/>
            <a:ext cx="1038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/>
              <a:t>15 min.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7566155" y="4751401"/>
            <a:ext cx="984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b="1" dirty="0"/>
              <a:t>20 min</a:t>
            </a:r>
            <a:r>
              <a:rPr lang="pt-PT" b="1" dirty="0"/>
              <a:t>.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8969362" y="4994825"/>
            <a:ext cx="12550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b="1" dirty="0" err="1"/>
              <a:t>Airport</a:t>
            </a:r>
            <a:endParaRPr lang="pt-PT" sz="2200" b="1" dirty="0"/>
          </a:p>
        </p:txBody>
      </p:sp>
    </p:spTree>
    <p:extLst>
      <p:ext uri="{BB962C8B-B14F-4D97-AF65-F5344CB8AC3E}">
        <p14:creationId xmlns:p14="http://schemas.microsoft.com/office/powerpoint/2010/main" val="506128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6" name="Marcador de Posição de Conteú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25" y="231820"/>
            <a:ext cx="11747948" cy="6387921"/>
          </a:xfrm>
        </p:spPr>
      </p:pic>
      <p:sp>
        <p:nvSpPr>
          <p:cNvPr id="3" name="Retângulo 2"/>
          <p:cNvSpPr/>
          <p:nvPr/>
        </p:nvSpPr>
        <p:spPr>
          <a:xfrm>
            <a:off x="7561222" y="4376116"/>
            <a:ext cx="4296481" cy="2068259"/>
          </a:xfrm>
          <a:prstGeom prst="rect">
            <a:avLst/>
          </a:prstGeom>
          <a:gradFill flip="none" rotWithShape="1">
            <a:gsLst>
              <a:gs pos="100000">
                <a:srgbClr val="E7EEAF">
                  <a:alpha val="35000"/>
                </a:srgbClr>
              </a:gs>
              <a:gs pos="0">
                <a:srgbClr val="E4ECA6"/>
              </a:gs>
              <a:gs pos="0">
                <a:schemeClr val="accent1">
                  <a:lumMod val="45000"/>
                  <a:lumOff val="55000"/>
                </a:schemeClr>
              </a:gs>
              <a:gs pos="40000">
                <a:schemeClr val="accent5">
                  <a:alpha val="2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AldeiA total area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45 000m2</a:t>
            </a:r>
            <a:endParaRPr lang="pt-PT" sz="200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House 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(with infrastructure)</a:t>
            </a:r>
            <a:endParaRPr lang="pt-PT" sz="200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 Properties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from 200m2 to 38 000m2</a:t>
            </a:r>
            <a:endParaRPr lang="pt-PT" sz="200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Ruins</a:t>
            </a:r>
            <a:endParaRPr lang="pt-PT" sz="2000" b="1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Mountain</a:t>
            </a:r>
            <a:endParaRPr lang="pt-PT" sz="2000" b="1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Agriculture, Forest and Natural Lands</a:t>
            </a:r>
            <a:endParaRPr lang="pt-PT" sz="2000" dirty="0"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Marcador de Posição do Texto 2"/>
          <p:cNvSpPr txBox="1">
            <a:spLocks/>
          </p:cNvSpPr>
          <p:nvPr/>
        </p:nvSpPr>
        <p:spPr>
          <a:xfrm>
            <a:off x="197047" y="231820"/>
            <a:ext cx="1784555" cy="682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endParaRPr lang="pt-PT" sz="4000" b="1" dirty="0"/>
          </a:p>
        </p:txBody>
      </p:sp>
    </p:spTree>
    <p:extLst>
      <p:ext uri="{BB962C8B-B14F-4D97-AF65-F5344CB8AC3E}">
        <p14:creationId xmlns:p14="http://schemas.microsoft.com/office/powerpoint/2010/main" val="2032146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381" y="250722"/>
            <a:ext cx="6297562" cy="6371303"/>
          </a:xfrm>
          <a:prstGeom prst="rect">
            <a:avLst/>
          </a:prstGeom>
        </p:spPr>
      </p:pic>
      <p:sp>
        <p:nvSpPr>
          <p:cNvPr id="5" name="Marcador de Posição de Conteúdo 2"/>
          <p:cNvSpPr>
            <a:spLocks noGrp="1"/>
          </p:cNvSpPr>
          <p:nvPr>
            <p:ph idx="1"/>
          </p:nvPr>
        </p:nvSpPr>
        <p:spPr>
          <a:xfrm>
            <a:off x="514946" y="643944"/>
            <a:ext cx="4671085" cy="5621005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endParaRPr lang="pt-PT" sz="1000" b="1" dirty="0"/>
          </a:p>
          <a:p>
            <a:r>
              <a:rPr lang="pt-PT" sz="3600" b="1" dirty="0" err="1"/>
              <a:t>A</a:t>
            </a:r>
            <a:r>
              <a:rPr lang="pt-PT" sz="3200" b="1" dirty="0" err="1"/>
              <a:t>ldei</a:t>
            </a:r>
            <a:r>
              <a:rPr lang="pt-PT" sz="3600" b="1" dirty="0" err="1"/>
              <a:t>A´s</a:t>
            </a:r>
            <a:r>
              <a:rPr lang="pt-PT" sz="3600" b="1" dirty="0"/>
              <a:t> VISION</a:t>
            </a:r>
            <a:r>
              <a:rPr lang="pt-PT" sz="3200" b="1" dirty="0"/>
              <a:t> </a:t>
            </a:r>
            <a:endParaRPr lang="pt-PT" sz="3600" b="1" dirty="0"/>
          </a:p>
          <a:p>
            <a:pPr algn="just"/>
            <a:r>
              <a:rPr lang="en-US" sz="2800" dirty="0"/>
              <a:t>Awake the lost paradise of </a:t>
            </a:r>
            <a:r>
              <a:rPr lang="en-US" sz="2800" dirty="0" err="1"/>
              <a:t>Fajã</a:t>
            </a:r>
            <a:r>
              <a:rPr lang="en-US" sz="2800" dirty="0"/>
              <a:t> das </a:t>
            </a:r>
            <a:r>
              <a:rPr lang="en-US" sz="2800" dirty="0" err="1"/>
              <a:t>Éguas</a:t>
            </a:r>
            <a:r>
              <a:rPr lang="en-US" sz="2800" dirty="0"/>
              <a:t> valley, </a:t>
            </a:r>
          </a:p>
          <a:p>
            <a:pPr algn="just"/>
            <a:r>
              <a:rPr lang="en-US" sz="2800" dirty="0"/>
              <a:t>Into a Sustainable community who works and lives locally based on the ecosystem.</a:t>
            </a:r>
          </a:p>
          <a:p>
            <a:pPr algn="just"/>
            <a:endParaRPr lang="en-US" sz="1000" dirty="0"/>
          </a:p>
          <a:p>
            <a:pPr marL="45720" indent="0">
              <a:buNone/>
            </a:pPr>
            <a:endParaRPr lang="pt-PT" dirty="0"/>
          </a:p>
          <a:p>
            <a:endParaRPr lang="pt-PT" dirty="0"/>
          </a:p>
        </p:txBody>
      </p:sp>
      <p:sp>
        <p:nvSpPr>
          <p:cNvPr id="6" name="Marcador de Posição do Texto 2"/>
          <p:cNvSpPr txBox="1">
            <a:spLocks/>
          </p:cNvSpPr>
          <p:nvPr/>
        </p:nvSpPr>
        <p:spPr>
          <a:xfrm>
            <a:off x="10407445" y="250722"/>
            <a:ext cx="1784555" cy="682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endParaRPr lang="pt-PT" sz="4000" b="1" dirty="0"/>
          </a:p>
        </p:txBody>
      </p:sp>
    </p:spTree>
    <p:extLst>
      <p:ext uri="{BB962C8B-B14F-4D97-AF65-F5344CB8AC3E}">
        <p14:creationId xmlns:p14="http://schemas.microsoft.com/office/powerpoint/2010/main" val="3465430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90" y="265470"/>
            <a:ext cx="6086168" cy="6386052"/>
          </a:xfrm>
          <a:prstGeom prst="rect">
            <a:avLst/>
          </a:prstGeom>
        </p:spPr>
      </p:pic>
      <p:sp>
        <p:nvSpPr>
          <p:cNvPr id="6" name="Marcador de Posição de Conteúdo 2"/>
          <p:cNvSpPr>
            <a:spLocks noGrp="1"/>
          </p:cNvSpPr>
          <p:nvPr>
            <p:ph idx="1"/>
          </p:nvPr>
        </p:nvSpPr>
        <p:spPr>
          <a:xfrm>
            <a:off x="6725264" y="538314"/>
            <a:ext cx="4911213" cy="5772333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endParaRPr lang="pt-PT" sz="1000" b="1" dirty="0"/>
          </a:p>
          <a:p>
            <a:r>
              <a:rPr lang="pt-PT" sz="4000" b="1" dirty="0" err="1"/>
              <a:t>A</a:t>
            </a:r>
            <a:r>
              <a:rPr lang="pt-PT" sz="3200" b="1" dirty="0" err="1"/>
              <a:t>ldei</a:t>
            </a:r>
            <a:r>
              <a:rPr lang="pt-PT" sz="4000" b="1" dirty="0" err="1"/>
              <a:t>A´s</a:t>
            </a:r>
            <a:r>
              <a:rPr lang="pt-PT" sz="4000" b="1" dirty="0"/>
              <a:t> MISSION</a:t>
            </a:r>
          </a:p>
          <a:p>
            <a:pPr algn="just"/>
            <a:r>
              <a:rPr lang="en-US" sz="2800" dirty="0"/>
              <a:t>Back to ORIGINS, through life’s ESSENCE.</a:t>
            </a:r>
          </a:p>
          <a:p>
            <a:pPr algn="just"/>
            <a:endParaRPr lang="en-US" sz="800" dirty="0"/>
          </a:p>
          <a:p>
            <a:pPr algn="just"/>
            <a:r>
              <a:rPr lang="en-US" sz="2800" dirty="0"/>
              <a:t>Reconnecting people through</a:t>
            </a:r>
          </a:p>
          <a:p>
            <a:pPr algn="just"/>
            <a:r>
              <a:rPr lang="en-US" sz="2800" dirty="0"/>
              <a:t>Nature, inspiring, involving, sharing, teaching, caring of the environment and local people in a sustainable way.</a:t>
            </a:r>
          </a:p>
          <a:p>
            <a:pPr algn="just"/>
            <a:endParaRPr lang="en-US" sz="1000" dirty="0"/>
          </a:p>
          <a:p>
            <a:pPr marL="45720" indent="0">
              <a:buNone/>
            </a:pPr>
            <a:endParaRPr lang="pt-PT" dirty="0"/>
          </a:p>
          <a:p>
            <a:endParaRPr lang="pt-PT" dirty="0"/>
          </a:p>
        </p:txBody>
      </p:sp>
      <p:sp>
        <p:nvSpPr>
          <p:cNvPr id="7" name="Marcador de Posição do Texto 2"/>
          <p:cNvSpPr txBox="1">
            <a:spLocks/>
          </p:cNvSpPr>
          <p:nvPr/>
        </p:nvSpPr>
        <p:spPr>
          <a:xfrm>
            <a:off x="240890" y="265470"/>
            <a:ext cx="1784555" cy="682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endParaRPr lang="pt-PT" sz="4000" b="1" dirty="0"/>
          </a:p>
        </p:txBody>
      </p:sp>
    </p:spTree>
    <p:extLst>
      <p:ext uri="{BB962C8B-B14F-4D97-AF65-F5344CB8AC3E}">
        <p14:creationId xmlns:p14="http://schemas.microsoft.com/office/powerpoint/2010/main" val="2894284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21" y="244699"/>
            <a:ext cx="11732652" cy="6387921"/>
          </a:xfrm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231822" y="669702"/>
            <a:ext cx="4989107" cy="935865"/>
          </a:xfrm>
          <a:gradFill>
            <a:gsLst>
              <a:gs pos="96000">
                <a:srgbClr val="A5B71C"/>
              </a:gs>
              <a:gs pos="0">
                <a:schemeClr val="accent1">
                  <a:shade val="100000"/>
                  <a:satMod val="105000"/>
                  <a:alpha val="14000"/>
                </a:schemeClr>
              </a:gs>
              <a:gs pos="100000">
                <a:schemeClr val="accent1">
                  <a:shade val="80000"/>
                  <a:satMod val="12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t-PT" b="1" dirty="0">
                <a:solidFill>
                  <a:schemeClr val="bg1"/>
                </a:solidFill>
              </a:rPr>
              <a:t>3 </a:t>
            </a:r>
            <a:r>
              <a:rPr lang="pt-PT" b="1" dirty="0" err="1">
                <a:solidFill>
                  <a:schemeClr val="bg1"/>
                </a:solidFill>
              </a:rPr>
              <a:t>Projects</a:t>
            </a:r>
            <a:r>
              <a:rPr lang="pt-PT" b="1" dirty="0">
                <a:solidFill>
                  <a:schemeClr val="bg1"/>
                </a:solidFill>
              </a:rPr>
              <a:t> </a:t>
            </a:r>
            <a:r>
              <a:rPr lang="pt-PT" sz="5400" b="1" dirty="0">
                <a:solidFill>
                  <a:schemeClr val="bg1"/>
                </a:solidFill>
              </a:rPr>
              <a:t>A</a:t>
            </a:r>
            <a:r>
              <a:rPr lang="pt-PT" b="1" dirty="0">
                <a:solidFill>
                  <a:schemeClr val="bg1"/>
                </a:solidFill>
              </a:rPr>
              <a:t>ldei</a:t>
            </a:r>
            <a:r>
              <a:rPr lang="pt-PT" sz="5400" b="1" dirty="0">
                <a:solidFill>
                  <a:schemeClr val="bg1"/>
                </a:solidFill>
              </a:rPr>
              <a:t>A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5" name="Marcador de Posição do Texto 2"/>
          <p:cNvSpPr txBox="1">
            <a:spLocks/>
          </p:cNvSpPr>
          <p:nvPr/>
        </p:nvSpPr>
        <p:spPr>
          <a:xfrm>
            <a:off x="10176386" y="5923911"/>
            <a:ext cx="1784555" cy="682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endParaRPr lang="pt-PT" sz="4000" b="1" dirty="0"/>
          </a:p>
        </p:txBody>
      </p:sp>
    </p:spTree>
    <p:extLst>
      <p:ext uri="{BB962C8B-B14F-4D97-AF65-F5344CB8AC3E}">
        <p14:creationId xmlns:p14="http://schemas.microsoft.com/office/powerpoint/2010/main" val="3467197071"/>
      </p:ext>
    </p:extLst>
  </p:cSld>
  <p:clrMapOvr>
    <a:masterClrMapping/>
  </p:clrMapOvr>
</p:sld>
</file>

<file path=ppt/theme/theme1.xml><?xml version="1.0" encoding="utf-8"?>
<a:theme xmlns:a="http://schemas.openxmlformats.org/drawingml/2006/main" name="Base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Base</Template>
  <TotalTime>3630</TotalTime>
  <Words>749</Words>
  <Application>Microsoft Office PowerPoint</Application>
  <PresentationFormat>Widescreen</PresentationFormat>
  <Paragraphs>122</Paragraphs>
  <Slides>17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17</vt:i4>
      </vt:variant>
    </vt:vector>
  </HeadingPairs>
  <TitlesOfParts>
    <vt:vector size="21" baseType="lpstr">
      <vt:lpstr>Calibri</vt:lpstr>
      <vt:lpstr>Corbel</vt:lpstr>
      <vt:lpstr>Helvetica</vt:lpstr>
      <vt:lpstr>Base</vt:lpstr>
      <vt:lpstr>AldeiA</vt:lpstr>
      <vt:lpstr>AldeiA cria equilibrio entre a Natureza e o Homem, no coração da Ilha da Madeira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3 Projects AldeiA</vt:lpstr>
      <vt:lpstr>PowerPoint-presentasjon</vt:lpstr>
      <vt:lpstr>AldeiA</vt:lpstr>
      <vt:lpstr> AldeiA</vt:lpstr>
      <vt:lpstr> AldeiA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AldeiA</dc:title>
  <dc:creator>Susana Costa</dc:creator>
  <cp:lastModifiedBy>Christian Roland</cp:lastModifiedBy>
  <cp:revision>198</cp:revision>
  <dcterms:created xsi:type="dcterms:W3CDTF">2018-04-12T13:57:02Z</dcterms:created>
  <dcterms:modified xsi:type="dcterms:W3CDTF">2021-09-22T19:40:43Z</dcterms:modified>
</cp:coreProperties>
</file>